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2" r:id="rId1"/>
    <p:sldMasterId id="2147483836" r:id="rId2"/>
    <p:sldMasterId id="2147483884" r:id="rId3"/>
  </p:sldMasterIdLst>
  <p:notesMasterIdLst>
    <p:notesMasterId r:id="rId44"/>
  </p:notesMasterIdLst>
  <p:sldIdLst>
    <p:sldId id="256" r:id="rId4"/>
    <p:sldId id="257" r:id="rId5"/>
    <p:sldId id="258" r:id="rId6"/>
    <p:sldId id="298" r:id="rId7"/>
    <p:sldId id="269" r:id="rId8"/>
    <p:sldId id="301" r:id="rId9"/>
    <p:sldId id="300" r:id="rId10"/>
    <p:sldId id="303" r:id="rId11"/>
    <p:sldId id="304" r:id="rId12"/>
    <p:sldId id="305" r:id="rId13"/>
    <p:sldId id="306" r:id="rId14"/>
    <p:sldId id="307" r:id="rId15"/>
    <p:sldId id="271" r:id="rId16"/>
    <p:sldId id="272" r:id="rId17"/>
    <p:sldId id="274" r:id="rId18"/>
    <p:sldId id="278" r:id="rId19"/>
    <p:sldId id="275" r:id="rId20"/>
    <p:sldId id="280" r:id="rId21"/>
    <p:sldId id="285" r:id="rId22"/>
    <p:sldId id="287" r:id="rId23"/>
    <p:sldId id="295" r:id="rId24"/>
    <p:sldId id="292" r:id="rId25"/>
    <p:sldId id="294" r:id="rId26"/>
    <p:sldId id="296" r:id="rId27"/>
    <p:sldId id="297" r:id="rId28"/>
    <p:sldId id="308" r:id="rId29"/>
    <p:sldId id="299" r:id="rId30"/>
    <p:sldId id="265" r:id="rId31"/>
    <p:sldId id="293" r:id="rId32"/>
    <p:sldId id="263" r:id="rId33"/>
    <p:sldId id="260" r:id="rId34"/>
    <p:sldId id="273" r:id="rId35"/>
    <p:sldId id="282" r:id="rId36"/>
    <p:sldId id="259" r:id="rId37"/>
    <p:sldId id="279" r:id="rId38"/>
    <p:sldId id="276" r:id="rId39"/>
    <p:sldId id="268" r:id="rId40"/>
    <p:sldId id="270" r:id="rId41"/>
    <p:sldId id="277" r:id="rId42"/>
    <p:sldId id="26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7331" autoAdjust="0"/>
  </p:normalViewPr>
  <p:slideViewPr>
    <p:cSldViewPr snapToGrid="0">
      <p:cViewPr varScale="1">
        <p:scale>
          <a:sx n="109" d="100"/>
          <a:sy n="109" d="100"/>
        </p:scale>
        <p:origin x="629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F6289-8E99-4631-85B6-439E6DD6AED2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04082-1A49-4012-95C6-FAC55E99456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20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Eigentlicher</a:t>
            </a:r>
            <a:r>
              <a:rPr lang="de-DE" baseline="0" dirty="0"/>
              <a:t> Titel Thesis</a:t>
            </a:r>
          </a:p>
          <a:p>
            <a:r>
              <a:rPr lang="de-DE" baseline="0" dirty="0"/>
              <a:t>Fokus hier auf Clusteranalysen (interessanter für Zuhörer)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45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DM</a:t>
            </a:r>
            <a:r>
              <a:rPr lang="de-DE" baseline="0" dirty="0"/>
              <a:t> für Punktmenge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für Trajektorien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DM bei Facebook zur Identifikation von Personen mit ähnlichen Interessen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85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1.)</a:t>
            </a:r>
            <a:r>
              <a:rPr lang="de-DE" baseline="0" dirty="0"/>
              <a:t> Verständnis / Kenntnis der Daten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Iteratives Vorgehen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59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Vorstellung der wichtigsten Schritte (grob,</a:t>
            </a:r>
            <a:r>
              <a:rPr lang="de-DE" baseline="0" dirty="0"/>
              <a:t> nicht alle)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 anhand Bilder (besseres Verständnis)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Vorstellung des WAS, weniger des WIE (Zeit)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0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Bewegungsmuster</a:t>
            </a:r>
            <a:r>
              <a:rPr lang="de-DE" baseline="0" dirty="0"/>
              <a:t> ^= </a:t>
            </a:r>
            <a:r>
              <a:rPr lang="de-DE" baseline="0" dirty="0" err="1"/>
              <a:t>opt</a:t>
            </a:r>
            <a:r>
              <a:rPr lang="de-DE" baseline="0" dirty="0"/>
              <a:t>. Fahrspur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Jedes Cluster beschreibt ein mehrfach vorkommendes Bewegungsmuster im Straßenabschnitt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501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5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de-DE" dirty="0"/>
              <a:t>TODO:</a:t>
            </a:r>
            <a:r>
              <a:rPr lang="de-DE" baseline="0" dirty="0"/>
              <a:t> Austauschen des Bildes (Bild mit nur einer Spur)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6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51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Bestimmung</a:t>
            </a:r>
            <a:r>
              <a:rPr lang="de-DE" baseline="0" dirty="0"/>
              <a:t> paralleler Fahrspuren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Berechnung des mittleren Abstandes zwischen parallelen Bahnen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Fallback</a:t>
            </a:r>
            <a:r>
              <a:rPr lang="de-DE" baseline="0" dirty="0"/>
              <a:t> auf Standardbreite, wenn keine parallele Spur existiert (basierend auf deutschen Richtlinien für Anlage von Autobahnen und Landstraßen)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612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Wichtigste Schritte</a:t>
            </a:r>
            <a:r>
              <a:rPr lang="de-DE" baseline="0" dirty="0"/>
              <a:t> hiernach abgeschlossen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Optimierung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Anlegen der Spuren in Datenformat der </a:t>
            </a:r>
            <a:r>
              <a:rPr lang="de-DE" baseline="0" dirty="0" err="1"/>
              <a:t>Vehicle-Tracker</a:t>
            </a:r>
            <a:r>
              <a:rPr lang="de-DE" baseline="0" dirty="0"/>
              <a:t> Applikation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3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„richtig“ == der Intuition des Menschen entsprechend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512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Trajektorien:</a:t>
            </a:r>
            <a:r>
              <a:rPr lang="de-DE" baseline="0" dirty="0"/>
              <a:t> Nur Positionsinformationen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Defekte: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 stehender Autos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Unterbrochene Trajektorien (Überdeckungen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Trajektorien</a:t>
            </a:r>
            <a:r>
              <a:rPr lang="de-DE" baseline="0" dirty="0"/>
              <a:t> einzelner Fußgänger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13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Unterschied Überlagerung &amp;</a:t>
            </a:r>
            <a:r>
              <a:rPr lang="de-DE" baseline="0" dirty="0"/>
              <a:t> Kreuzung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Fahrzeuge müssen eindeutig einer Spur zuzuordnen sein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Schwierigkeit:</a:t>
            </a:r>
            <a:r>
              <a:rPr lang="de-DE" baseline="0" dirty="0"/>
              <a:t> Welche Spur soll partitioniert werden?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Intuitiv meist leicht ersichtlich, eindeutige Strategie für Algorithmus schwierig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Kriterien: Krümmung, Anzahl Fahrzeuge auf Spur, Länge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68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1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743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In</a:t>
            </a:r>
            <a:r>
              <a:rPr lang="de-DE" baseline="0" dirty="0"/>
              <a:t> </a:t>
            </a:r>
            <a:r>
              <a:rPr lang="de-DE" baseline="0" dirty="0" err="1"/>
              <a:t>Hsieh</a:t>
            </a:r>
            <a:r>
              <a:rPr lang="de-DE" baseline="0" dirty="0"/>
              <a:t>: Annahme alle Spuren sind parallel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Hier: Parallele Fahrspuren müssen identifiziert werden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556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800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Visuelle Lösungen: meist über</a:t>
            </a:r>
            <a:r>
              <a:rPr lang="de-DE" baseline="0" dirty="0"/>
              <a:t> </a:t>
            </a:r>
            <a:r>
              <a:rPr lang="de-DE" baseline="0" dirty="0" err="1"/>
              <a:t>statitionäre</a:t>
            </a:r>
            <a:r>
              <a:rPr lang="de-DE" baseline="0" dirty="0"/>
              <a:t> Kameras oder über Kameras in Auto (Spurhalteassistenz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52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8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Vortrag mit Details</a:t>
            </a:r>
            <a:r>
              <a:rPr lang="de-DE" baseline="0" dirty="0"/>
              <a:t> zum Projekt MEC-View heute Mittag (ganzer Block ab 15:00 Uhr)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Bislang Fahrspur-Definition</a:t>
            </a:r>
            <a:r>
              <a:rPr lang="de-DE" baseline="0" dirty="0"/>
              <a:t> manuell (aufwendig wenn viele Spuren, Kreuzungen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Visuell: Anfällig aufgrund von Verdeckungen, schlechten Belichtungsverhältnissen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Trajektorie-Daten: Beschreiben Bewegungen der Fahrzeuge (werden bereits extrahiert)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8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34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Clustering-Ansatz</a:t>
            </a:r>
            <a:r>
              <a:rPr lang="de-DE" baseline="0" dirty="0"/>
              <a:t> muss sorgfältig gewählt werden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8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79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Selektion: Welche</a:t>
            </a:r>
            <a:r>
              <a:rPr lang="de-DE" baseline="0" dirty="0"/>
              <a:t> Eigenschaften der Daten werden untersucht?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Transformation: Wie werden diese dargestellt?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PrePro</a:t>
            </a:r>
            <a:r>
              <a:rPr lang="de-DE" baseline="0" dirty="0"/>
              <a:t>: Entfernung von Ausreißern / Defekten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Distanzmessung: Bestimmung der Ähnlichkeit von Objekten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Clustering: Eigentliche Gruppierung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04082-1A49-4012-95C6-FAC55E99456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9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9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95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6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7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9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8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975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77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65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1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5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29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544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2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7411709" cy="365125"/>
          </a:xfrm>
        </p:spPr>
        <p:txBody>
          <a:bodyPr/>
          <a:lstStyle>
            <a:lvl1pPr algn="l">
              <a:defRPr sz="1100"/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1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5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5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1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9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1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97000"/>
            <a:ext cx="10058400" cy="46863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459785"/>
            <a:ext cx="74117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811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0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IP.2005.1530127" TargetMode="External"/><Relationship Id="rId2" Type="http://schemas.openxmlformats.org/officeDocument/2006/relationships/hyperlink" Target="https://doi.org/10.1109/TSMCB.2005.846652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doi.org/10.1109/TITS.2006.874722" TargetMode="External"/><Relationship Id="rId4" Type="http://schemas.openxmlformats.org/officeDocument/2006/relationships/hyperlink" Target="https://doi.org/10.1109/MVA.2015.715320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ec-view.de/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1930400"/>
            <a:ext cx="10058400" cy="2394712"/>
          </a:xfrm>
        </p:spPr>
        <p:txBody>
          <a:bodyPr>
            <a:normAutofit/>
          </a:bodyPr>
          <a:lstStyle/>
          <a:p>
            <a:r>
              <a:rPr lang="de-DE" sz="4400" dirty="0"/>
              <a:t>Clustering und dessen Einsatz bei einer automatischen Fahrspurerkennung</a:t>
            </a:r>
            <a:br>
              <a:rPr lang="de-DE" sz="4400" dirty="0"/>
            </a:br>
            <a:br>
              <a:rPr lang="de-DE" sz="4400" dirty="0"/>
            </a:br>
            <a:r>
              <a:rPr lang="de-DE" sz="3200" dirty="0"/>
              <a:t>Masterarbeit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97280" y="4569920"/>
            <a:ext cx="10058400" cy="1143000"/>
          </a:xfrm>
        </p:spPr>
        <p:txBody>
          <a:bodyPr>
            <a:normAutofit fontScale="85000" lnSpcReduction="20000"/>
          </a:bodyPr>
          <a:lstStyle/>
          <a:p>
            <a:r>
              <a:rPr lang="de-DE" cap="none" dirty="0"/>
              <a:t>STEFFEN SCHMID, WS 18/19</a:t>
            </a:r>
          </a:p>
          <a:p>
            <a:r>
              <a:rPr lang="de-DE" cap="none" dirty="0"/>
              <a:t>IT-DESIGNERS GMBH</a:t>
            </a:r>
          </a:p>
          <a:p>
            <a:r>
              <a:rPr lang="de-DE" cap="none" dirty="0"/>
              <a:t>HOCHSCHULE FURTWANGEN – FAKULTÄT INFORMATIK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60" y="561752"/>
            <a:ext cx="2433320" cy="8978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9946"/>
            <a:ext cx="1887220" cy="9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Übersicht Clustering-Ansätze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Vernetzungs-Modelle</a:t>
            </a:r>
          </a:p>
          <a:p>
            <a:pPr lvl="1"/>
            <a:r>
              <a:rPr lang="de-DE" dirty="0"/>
              <a:t>Clusterbildung anhand von Distanz zwischen Objekten </a:t>
            </a:r>
            <a:r>
              <a:rPr lang="de-DE" i="1" dirty="0"/>
              <a:t>(z.B. </a:t>
            </a:r>
            <a:r>
              <a:rPr lang="de-DE" i="1" dirty="0" err="1"/>
              <a:t>Agglomeratives</a:t>
            </a:r>
            <a:r>
              <a:rPr lang="de-DE" i="1" dirty="0"/>
              <a:t> Clustering)</a:t>
            </a:r>
          </a:p>
          <a:p>
            <a:r>
              <a:rPr lang="de-DE" dirty="0"/>
              <a:t>Prototypen-Modelle</a:t>
            </a:r>
          </a:p>
          <a:p>
            <a:pPr lvl="1"/>
            <a:r>
              <a:rPr lang="de-DE" dirty="0"/>
              <a:t>Clusterbildung anhand von Distanz von Objekten zu Prototypen </a:t>
            </a:r>
            <a:r>
              <a:rPr lang="de-DE" i="1" dirty="0"/>
              <a:t>(z.B. k-</a:t>
            </a:r>
            <a:r>
              <a:rPr lang="de-DE" i="1" dirty="0" err="1"/>
              <a:t>Means</a:t>
            </a:r>
            <a:r>
              <a:rPr lang="de-DE" i="1" dirty="0"/>
              <a:t> Clustering)</a:t>
            </a:r>
          </a:p>
          <a:p>
            <a:r>
              <a:rPr lang="de-DE" dirty="0"/>
              <a:t>Distributions-Modelle</a:t>
            </a:r>
          </a:p>
          <a:p>
            <a:pPr lvl="1"/>
            <a:r>
              <a:rPr lang="de-DE" dirty="0"/>
              <a:t>Clusterbildung anhand statistischer Zugehörigkeit zu Wahrscheinlichkeitsverteilung </a:t>
            </a:r>
            <a:r>
              <a:rPr lang="de-DE" i="1" dirty="0"/>
              <a:t>(z.B. EM Clustering)</a:t>
            </a:r>
          </a:p>
          <a:p>
            <a:r>
              <a:rPr lang="de-DE" dirty="0"/>
              <a:t>Dichte-Modelle</a:t>
            </a:r>
          </a:p>
          <a:p>
            <a:pPr lvl="1"/>
            <a:r>
              <a:rPr lang="de-DE" dirty="0"/>
              <a:t>Clusterbildung anhand von Regionen hoher Objektdichte </a:t>
            </a:r>
            <a:r>
              <a:rPr lang="de-DE" i="1" dirty="0"/>
              <a:t>(z.B. DBSCAN Clustering)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Distanzmaße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Distanzmaß hat maßgeblichen Einfluss auf Ergebnis der Clusteranalyse</a:t>
            </a:r>
          </a:p>
          <a:p>
            <a:r>
              <a:rPr lang="de-DE" dirty="0"/>
              <a:t>Wahl abhängig von zu untersuchende Daten und Zielen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2606039" y="2110014"/>
            <a:ext cx="704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 Distanz- oder Ähnlichkeitsmaß definiert zahlenmäßig</a:t>
            </a:r>
          </a:p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wie „ähnlich” beziehungsweise „unähnlich” sich zwei Objekte sind.</a:t>
            </a:r>
          </a:p>
        </p:txBody>
      </p:sp>
    </p:spTree>
    <p:extLst>
      <p:ext uri="{BB962C8B-B14F-4D97-AF65-F5344CB8AC3E}">
        <p14:creationId xmlns:p14="http://schemas.microsoft.com/office/powerpoint/2010/main" val="19546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Herausforderungen</a:t>
            </a:r>
          </a:p>
          <a:p>
            <a:pPr marL="0" indent="0">
              <a:buNone/>
            </a:pPr>
            <a:endParaRPr lang="de-DE" b="1" u="sng" dirty="0"/>
          </a:p>
          <a:p>
            <a:r>
              <a:rPr lang="de-DE" dirty="0"/>
              <a:t>Angemessene Datenvorbereitung und Vorverarbeitung</a:t>
            </a:r>
          </a:p>
          <a:p>
            <a:r>
              <a:rPr lang="de-DE" dirty="0"/>
              <a:t>Wahl eines passenden Cluster-Algorithmus</a:t>
            </a:r>
          </a:p>
          <a:p>
            <a:r>
              <a:rPr lang="de-DE" dirty="0"/>
              <a:t>Wahl eines passenden Distanzmaßes</a:t>
            </a:r>
          </a:p>
          <a:p>
            <a:r>
              <a:rPr lang="de-DE" dirty="0"/>
              <a:t>Optimale Parametrisierung</a:t>
            </a:r>
          </a:p>
          <a:p>
            <a:r>
              <a:rPr lang="de-DE" dirty="0"/>
              <a:t>Interpretation und Validierung der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Realisierung der Fahrspurerkennung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65" y="1626841"/>
            <a:ext cx="8313018" cy="347668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99380" y="5179935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3.1: Basisablauf der Spurerkennung</a:t>
            </a:r>
          </a:p>
        </p:txBody>
      </p:sp>
    </p:spTree>
    <p:extLst>
      <p:ext uri="{BB962C8B-B14F-4D97-AF65-F5344CB8AC3E}">
        <p14:creationId xmlns:p14="http://schemas.microsoft.com/office/powerpoint/2010/main" val="6209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Vorverarbeitung der Trajektoriedaten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" y="1543179"/>
            <a:ext cx="5216664" cy="4178300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1" y="1524261"/>
            <a:ext cx="5216664" cy="4216139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44766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968154" y="5893266"/>
            <a:ext cx="431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Vorverarbeitung Trajektoriedaten</a:t>
            </a:r>
          </a:p>
        </p:txBody>
      </p:sp>
    </p:spTree>
    <p:extLst>
      <p:ext uri="{BB962C8B-B14F-4D97-AF65-F5344CB8AC3E}">
        <p14:creationId xmlns:p14="http://schemas.microsoft.com/office/powerpoint/2010/main" val="206387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Identifikation von Spur-Clustern in Trajektoriedaten</a:t>
            </a:r>
          </a:p>
          <a:p>
            <a:r>
              <a:rPr lang="de-DE" dirty="0"/>
              <a:t>Gewählter Ansatz: DBSCAN Clusteralgorithmus und LCSS Distanzmaß</a:t>
            </a:r>
          </a:p>
          <a:p>
            <a:r>
              <a:rPr lang="de-DE" dirty="0"/>
              <a:t>Vorteile des Ansatzes:</a:t>
            </a:r>
          </a:p>
          <a:p>
            <a:pPr lvl="1"/>
            <a:r>
              <a:rPr lang="de-DE" dirty="0"/>
              <a:t>Automatische Bestimmung der Clusteranzahl</a:t>
            </a:r>
          </a:p>
          <a:p>
            <a:pPr lvl="1"/>
            <a:r>
              <a:rPr lang="de-DE" dirty="0"/>
              <a:t>Umgang mit Ausreißern</a:t>
            </a:r>
          </a:p>
          <a:p>
            <a:pPr lvl="1"/>
            <a:r>
              <a:rPr lang="de-DE" dirty="0"/>
              <a:t>Vergleichsweise geringe, intuitive Parametrisierung</a:t>
            </a:r>
          </a:p>
          <a:p>
            <a:pPr lvl="1"/>
            <a:r>
              <a:rPr lang="de-DE" dirty="0"/>
              <a:t>Gute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399258"/>
            <a:ext cx="473400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145954" y="5613400"/>
            <a:ext cx="39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3.3: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0435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werden aus Trajektorie-Clustern abgeleitet</a:t>
            </a:r>
          </a:p>
          <a:p>
            <a:r>
              <a:rPr lang="de-DE" dirty="0"/>
              <a:t>Aufbau Spur-Geometrie:</a:t>
            </a:r>
          </a:p>
          <a:p>
            <a:pPr lvl="1"/>
            <a:r>
              <a:rPr lang="de-DE" dirty="0"/>
              <a:t>Mittellinie</a:t>
            </a:r>
          </a:p>
          <a:p>
            <a:pPr lvl="1"/>
            <a:r>
              <a:rPr lang="de-DE" dirty="0"/>
              <a:t>Zwei Hüll-Linien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90" y="3498873"/>
            <a:ext cx="6948579" cy="157922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52482" y="5078095"/>
            <a:ext cx="334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Aufbau Spur-Geometrie</a:t>
            </a:r>
          </a:p>
        </p:txBody>
      </p:sp>
    </p:spTree>
    <p:extLst>
      <p:ext uri="{BB962C8B-B14F-4D97-AF65-F5344CB8AC3E}">
        <p14:creationId xmlns:p14="http://schemas.microsoft.com/office/powerpoint/2010/main" val="24844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37" y="1806151"/>
            <a:ext cx="4370486" cy="351720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752770" y="3380678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013787" y="5523124"/>
            <a:ext cx="42253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3.5: Bestimmung der Spur-Mittellinien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04130"/>
            <a:ext cx="4370400" cy="352058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7280" y="1307949"/>
            <a:ext cx="343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Spur-Mittellinien</a:t>
            </a:r>
          </a:p>
        </p:txBody>
      </p:sp>
    </p:spTree>
    <p:extLst>
      <p:ext uri="{BB962C8B-B14F-4D97-AF65-F5344CB8AC3E}">
        <p14:creationId xmlns:p14="http://schemas.microsoft.com/office/powerpoint/2010/main" val="19472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48737" y="5522982"/>
            <a:ext cx="37554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Bestimmung der Spur-Hüllen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813905"/>
            <a:ext cx="4370486" cy="35172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95071" y="1307642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u="sng" dirty="0"/>
              <a:t>Bestimmung der Spurhüllen</a:t>
            </a:r>
          </a:p>
        </p:txBody>
      </p:sp>
    </p:spTree>
    <p:extLst>
      <p:ext uri="{BB962C8B-B14F-4D97-AF65-F5344CB8AC3E}">
        <p14:creationId xmlns:p14="http://schemas.microsoft.com/office/powerpoint/2010/main" val="5970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Hintergrund und Ziele der Arbeit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Grundlagen Clusteranalyse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Realisierung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Ergebnisse der Spurerkennung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18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03517"/>
            <a:ext cx="4366801" cy="3517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79" y="1803517"/>
            <a:ext cx="4366801" cy="3517662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5801691" y="3378909"/>
            <a:ext cx="649577" cy="36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3848687" y="5522982"/>
            <a:ext cx="4555584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3.7: Partitionierung der Spur-Geometrien</a:t>
            </a:r>
          </a:p>
        </p:txBody>
      </p:sp>
    </p:spTree>
    <p:extLst>
      <p:ext uri="{BB962C8B-B14F-4D97-AF65-F5344CB8AC3E}">
        <p14:creationId xmlns:p14="http://schemas.microsoft.com/office/powerpoint/2010/main" val="1278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7" y="1346200"/>
            <a:ext cx="770791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4.1: Fahrspuren Datensatz </a:t>
            </a:r>
            <a:r>
              <a:rPr lang="de-DE" i="1" dirty="0"/>
              <a:t>Neckartor</a:t>
            </a:r>
          </a:p>
        </p:txBody>
      </p:sp>
    </p:spTree>
    <p:extLst>
      <p:ext uri="{BB962C8B-B14F-4D97-AF65-F5344CB8AC3E}">
        <p14:creationId xmlns:p14="http://schemas.microsoft.com/office/powerpoint/2010/main" val="35732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346200"/>
            <a:ext cx="7911606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4.2: Fahrspuren Datensatz </a:t>
            </a:r>
            <a:r>
              <a:rPr lang="de-DE" i="1" dirty="0"/>
              <a:t>Entennest</a:t>
            </a:r>
          </a:p>
        </p:txBody>
      </p:sp>
    </p:spTree>
    <p:extLst>
      <p:ext uri="{BB962C8B-B14F-4D97-AF65-F5344CB8AC3E}">
        <p14:creationId xmlns:p14="http://schemas.microsoft.com/office/powerpoint/2010/main" val="18615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3" y="1512169"/>
            <a:ext cx="7911606" cy="414876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4.3: Fahrspuren Datensatz </a:t>
            </a:r>
            <a:r>
              <a:rPr lang="de-DE" i="1" dirty="0"/>
              <a:t>Düsseldorf</a:t>
            </a:r>
          </a:p>
        </p:txBody>
      </p:sp>
    </p:spTree>
    <p:extLst>
      <p:ext uri="{BB962C8B-B14F-4D97-AF65-F5344CB8AC3E}">
        <p14:creationId xmlns:p14="http://schemas.microsoft.com/office/powerpoint/2010/main" val="14612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47" y="1346200"/>
            <a:ext cx="7747018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4.4: Fahrspuren Datensatz </a:t>
            </a:r>
            <a:r>
              <a:rPr lang="de-DE" i="1" dirty="0"/>
              <a:t>Heilbronner-Straße</a:t>
            </a:r>
          </a:p>
        </p:txBody>
      </p:sp>
    </p:spTree>
    <p:extLst>
      <p:ext uri="{BB962C8B-B14F-4D97-AF65-F5344CB8AC3E}">
        <p14:creationId xmlns:p14="http://schemas.microsoft.com/office/powerpoint/2010/main" val="2579174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Ergebnisse der Spurerkennung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77" y="1346200"/>
            <a:ext cx="7878757" cy="448070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839116" y="5826908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4.5: Fahrspuren Datensatz </a:t>
            </a:r>
            <a:r>
              <a:rPr lang="de-DE" i="1" dirty="0"/>
              <a:t>Steinheim</a:t>
            </a:r>
          </a:p>
        </p:txBody>
      </p:sp>
    </p:spTree>
    <p:extLst>
      <p:ext uri="{BB962C8B-B14F-4D97-AF65-F5344CB8AC3E}">
        <p14:creationId xmlns:p14="http://schemas.microsoft.com/office/powerpoint/2010/main" val="185052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Clusteranalysen können in den unterschiedlichsten Anwendungsgebieten eingesetzt werden</a:t>
            </a:r>
          </a:p>
          <a:p>
            <a:r>
              <a:rPr lang="de-DE" dirty="0"/>
              <a:t>Qualität der Clustering-Ergebnisse hängt von vielen Faktoren ab</a:t>
            </a:r>
          </a:p>
          <a:p>
            <a:r>
              <a:rPr lang="de-DE" dirty="0"/>
              <a:t>Qualität der Spurerkennung maßgeblich abhängig von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dirty="0"/>
              <a:t>Fragen &amp; Feedback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14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1" dirty="0"/>
              <a:t>[</a:t>
            </a:r>
            <a:r>
              <a:rPr lang="de-DE" b="1" i="1" dirty="0" err="1"/>
              <a:t>Makris</a:t>
            </a:r>
            <a:r>
              <a:rPr lang="de-DE" b="1" i="1" dirty="0"/>
              <a:t> et al., 2005]</a:t>
            </a:r>
            <a:r>
              <a:rPr lang="de-DE" dirty="0"/>
              <a:t>, Learning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observing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. </a:t>
            </a:r>
            <a:r>
              <a:rPr lang="de-DE" i="1" dirty="0"/>
              <a:t>IEEE Transactions on Systems, Man,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Cybernetics</a:t>
            </a:r>
            <a:r>
              <a:rPr lang="de-DE" i="1" dirty="0"/>
              <a:t>, Part B: </a:t>
            </a:r>
            <a:r>
              <a:rPr lang="de-DE" i="1" dirty="0" err="1"/>
              <a:t>Cybernetics</a:t>
            </a:r>
            <a:r>
              <a:rPr lang="de-DE" dirty="0"/>
              <a:t>, </a:t>
            </a:r>
            <a:r>
              <a:rPr lang="de-DE" i="1" dirty="0"/>
              <a:t>35</a:t>
            </a:r>
            <a:r>
              <a:rPr lang="de-DE" dirty="0"/>
              <a:t>(3), 397–408. </a:t>
            </a:r>
            <a:r>
              <a:rPr lang="de-DE" dirty="0">
                <a:hlinkClick r:id="rId2"/>
              </a:rPr>
              <a:t>https://doi.org/10.1109/TSMCB.2005.846652</a:t>
            </a:r>
            <a:endParaRPr lang="de-DE" dirty="0"/>
          </a:p>
          <a:p>
            <a:r>
              <a:rPr lang="en-US" b="1" i="1" dirty="0"/>
              <a:t>[Hu et al., 2005]</a:t>
            </a:r>
            <a:r>
              <a:rPr lang="en-US" dirty="0"/>
              <a:t>, Similarity based vehicle trajectory clustering and anomaly detection. In </a:t>
            </a:r>
            <a:r>
              <a:rPr lang="en-US" i="1" dirty="0"/>
              <a:t>Proceedings - International Conference on Image Processing, ICIP</a:t>
            </a:r>
            <a:r>
              <a:rPr lang="en-US" dirty="0"/>
              <a:t> (Vol. 2, pp. 602–605). </a:t>
            </a:r>
            <a:r>
              <a:rPr lang="en-US" dirty="0">
                <a:hlinkClick r:id="rId3"/>
              </a:rPr>
              <a:t>https://doi.org/10.1109/ICIP.2005.1530127</a:t>
            </a:r>
            <a:endParaRPr lang="en-US" dirty="0"/>
          </a:p>
          <a:p>
            <a:r>
              <a:rPr lang="de-DE" b="1" i="1" dirty="0"/>
              <a:t>[Teng et al., 2015]</a:t>
            </a:r>
            <a:r>
              <a:rPr lang="de-DE" dirty="0"/>
              <a:t>, Lane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vector-based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. In </a:t>
            </a:r>
            <a:r>
              <a:rPr lang="de-DE" i="1" dirty="0" err="1"/>
              <a:t>Proceedings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14th IAPR International Conference on </a:t>
            </a:r>
            <a:r>
              <a:rPr lang="de-DE" i="1" dirty="0" err="1"/>
              <a:t>Machine</a:t>
            </a:r>
            <a:r>
              <a:rPr lang="de-DE" i="1" dirty="0"/>
              <a:t> Vision </a:t>
            </a:r>
            <a:r>
              <a:rPr lang="de-DE" i="1" dirty="0" err="1"/>
              <a:t>Applications</a:t>
            </a:r>
            <a:r>
              <a:rPr lang="de-DE" i="1" dirty="0"/>
              <a:t>, MVA 2015</a:t>
            </a:r>
            <a:r>
              <a:rPr lang="de-DE" dirty="0"/>
              <a:t> (pp. 345–348). IEEE. </a:t>
            </a:r>
            <a:r>
              <a:rPr lang="de-DE" dirty="0">
                <a:hlinkClick r:id="rId4"/>
              </a:rPr>
              <a:t>https://doi.org/10.1109/MVA.2015.7153201</a:t>
            </a:r>
            <a:endParaRPr lang="de-DE" dirty="0"/>
          </a:p>
          <a:p>
            <a:r>
              <a:rPr lang="de-DE" b="1" i="1" dirty="0"/>
              <a:t>[</a:t>
            </a:r>
            <a:r>
              <a:rPr lang="de-DE" b="1" i="1" dirty="0" err="1"/>
              <a:t>Hsieh</a:t>
            </a:r>
            <a:r>
              <a:rPr lang="de-DE" b="1" i="1" dirty="0"/>
              <a:t> et al., 2006]</a:t>
            </a:r>
            <a:r>
              <a:rPr lang="de-DE" dirty="0"/>
              <a:t>, </a:t>
            </a:r>
            <a:r>
              <a:rPr lang="de-DE" dirty="0" err="1"/>
              <a:t>Automatic</a:t>
            </a:r>
            <a:r>
              <a:rPr lang="de-DE" dirty="0"/>
              <a:t> Traffic </a:t>
            </a:r>
            <a:r>
              <a:rPr lang="de-DE" dirty="0" err="1"/>
              <a:t>Surveillance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Tracking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. </a:t>
            </a:r>
            <a:r>
              <a:rPr lang="de-DE" i="1" dirty="0"/>
              <a:t>IEEE Transactions on Intelligent Transportation Systems</a:t>
            </a:r>
            <a:r>
              <a:rPr lang="de-DE" dirty="0"/>
              <a:t>, </a:t>
            </a:r>
            <a:r>
              <a:rPr lang="de-DE" i="1" dirty="0"/>
              <a:t>7</a:t>
            </a:r>
            <a:r>
              <a:rPr lang="de-DE" dirty="0"/>
              <a:t>(2), 175–187. </a:t>
            </a:r>
            <a:r>
              <a:rPr lang="de-DE" dirty="0">
                <a:hlinkClick r:id="rId5"/>
              </a:rPr>
              <a:t>https://doi.org/10.1109/TITS.2006.874722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2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und Referenzen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MEC-View Projektwebseite: </a:t>
            </a:r>
            <a:r>
              <a:rPr lang="de-DE" dirty="0">
                <a:hlinkClick r:id="rId2"/>
              </a:rPr>
              <a:t>http://mec-view.de/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u="sng" dirty="0"/>
              <a:t>Hintergrund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Masterthesis im Rahmen des MEC-View Teilprojektes </a:t>
            </a:r>
            <a:r>
              <a:rPr lang="de-DE" i="1" dirty="0"/>
              <a:t>„Luftbeobachtung“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Ziele des Projektes: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Auswertung von Luftaufnahmen des Straßenverkehrs (Fahrzeug-Positionen, Geschwindigkeiten etc.)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Analyse des Fahrverhaltens der Verkehrsteilnehmer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Verkehrssimulationen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 u="sng" dirty="0"/>
              <a:t>Motivation und Ziele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Automatische Erkennung von Fahrspuren in Luftaufnahmen</a:t>
            </a:r>
          </a:p>
          <a:p>
            <a:pPr>
              <a:lnSpc>
                <a:spcPct val="100000"/>
              </a:lnSpc>
            </a:pPr>
            <a:r>
              <a:rPr lang="de-DE" dirty="0"/>
              <a:t>Kenntnis der Fahrspuren ermöglicht genauere Untersuchung der Fahrverhalten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Verzicht auf visuell gestützte Verfahren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der Spuren anhand von Trajektoriedaten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Fazit und 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Entwickelter Ansatz kann Fahrspuren in unterschiedlichen Szenarien erkennen</a:t>
            </a:r>
          </a:p>
          <a:p>
            <a:r>
              <a:rPr lang="de-DE" dirty="0"/>
              <a:t>Die Definition eines Verfahrens, welches sich in allen Situationen „richtig“ verhält, ist sehr schwierig beziehungsweise unmöglich</a:t>
            </a:r>
          </a:p>
          <a:p>
            <a:r>
              <a:rPr lang="de-DE" dirty="0"/>
              <a:t>Mögliche Optimierungen und Weiterentwicklungen:</a:t>
            </a:r>
          </a:p>
          <a:p>
            <a:pPr lvl="1"/>
            <a:r>
              <a:rPr lang="de-DE" dirty="0"/>
              <a:t>Alternativer Clusteransatz (vollständige Trajektorien nicht als Voraussetzung)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8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Überblick Modul Spurerkennung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Spurerkennung wird Teilmodul der Anwendung 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70" y="1958252"/>
            <a:ext cx="8645020" cy="356379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493849" y="5713866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Einordnung Spurerkennung in Gesamtsystem</a:t>
            </a:r>
          </a:p>
        </p:txBody>
      </p:sp>
    </p:spTree>
    <p:extLst>
      <p:ext uri="{BB962C8B-B14F-4D97-AF65-F5344CB8AC3E}">
        <p14:creationId xmlns:p14="http://schemas.microsoft.com/office/powerpoint/2010/main" val="6382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3.1 Vorverarbeitung der Trajektoriedaten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 um Qualität und Performance der nachfolgenden Schritte zu steigern</a:t>
            </a:r>
          </a:p>
          <a:p>
            <a:r>
              <a:rPr lang="de-DE" dirty="0"/>
              <a:t>Entfernung von Ausreißern und defekten Trajektorien aus Roh-Daten</a:t>
            </a:r>
          </a:p>
          <a:p>
            <a:r>
              <a:rPr lang="de-DE" dirty="0"/>
              <a:t>Erhalt von Trajektorien, welche eine Bewegung durch den untersuchten Straßenabschnitt vollständig beschreiben</a:t>
            </a:r>
          </a:p>
          <a:p>
            <a:pPr>
              <a:lnSpc>
                <a:spcPct val="100000"/>
              </a:lnSpc>
            </a:pPr>
            <a:r>
              <a:rPr lang="de-DE" dirty="0"/>
              <a:t>Wichtigste Vorverarbeitungsschritte:</a:t>
            </a:r>
          </a:p>
          <a:p>
            <a:pPr lvl="1">
              <a:lnSpc>
                <a:spcPct val="100000"/>
              </a:lnSpc>
            </a:pPr>
            <a:r>
              <a:rPr lang="de-DE" dirty="0" err="1"/>
              <a:t>Resampling</a:t>
            </a:r>
            <a:r>
              <a:rPr lang="de-DE" dirty="0"/>
              <a:t> der Trajektorien</a:t>
            </a:r>
          </a:p>
          <a:p>
            <a:pPr lvl="1"/>
            <a:r>
              <a:rPr lang="de-DE" dirty="0"/>
              <a:t>Entfernung zu kurzer Trajektorien</a:t>
            </a:r>
          </a:p>
          <a:p>
            <a:pPr lvl="1"/>
            <a:r>
              <a:rPr lang="de-DE" dirty="0"/>
              <a:t>Entfernung unterbrochener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Partitionierung der Spuren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Spur-Geometrien dürfen sich nicht überlagern</a:t>
            </a:r>
          </a:p>
          <a:p>
            <a:r>
              <a:rPr lang="de-DE" dirty="0"/>
              <a:t>Überlagerte Spurabschnitte entfernen</a:t>
            </a:r>
          </a:p>
          <a:p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23" y="2362201"/>
            <a:ext cx="4804314" cy="35687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70916" y="5899550"/>
            <a:ext cx="5239441" cy="36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3.8: Beispiel Spur-Überlagerung</a:t>
            </a:r>
          </a:p>
        </p:txBody>
      </p:sp>
    </p:spTree>
    <p:extLst>
      <p:ext uri="{BB962C8B-B14F-4D97-AF65-F5344CB8AC3E}">
        <p14:creationId xmlns:p14="http://schemas.microsoft.com/office/powerpoint/2010/main" val="26338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Einige Arbeiten zum Thema Spurerkennung existieren bereits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Die meisten Veröffentlichungen lösen Problem visuell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Einsatz von Methoden aus den Bereichen Computer-Vision und </a:t>
            </a:r>
            <a:r>
              <a:rPr lang="de-DE" dirty="0" err="1"/>
              <a:t>Machine</a:t>
            </a:r>
            <a:r>
              <a:rPr lang="de-DE" dirty="0"/>
              <a:t>-Learning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Bisherige Vorgehen, welche mit Trajektoriedaten arbeiten, besitzen Einschränkungen: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Speziallösungen für bestimmte Straßen-Geometrien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Keine Bestimmung der realen Spur-Geometrien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Überlagerungen von Fahrspuren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Bestimmung der Spur-Mittellinien</a:t>
            </a:r>
          </a:p>
          <a:p>
            <a:r>
              <a:rPr lang="de-DE" dirty="0"/>
              <a:t>Mittellinien verlaufen mittig durch Trajektorie-Cluster</a:t>
            </a:r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10" y="2520439"/>
            <a:ext cx="6443540" cy="338506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082988" y="59055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3.4: Mittellinie in Trajektorie-Cluster</a:t>
            </a:r>
          </a:p>
        </p:txBody>
      </p:sp>
    </p:spTree>
    <p:extLst>
      <p:ext uri="{BB962C8B-B14F-4D97-AF65-F5344CB8AC3E}">
        <p14:creationId xmlns:p14="http://schemas.microsoft.com/office/powerpoint/2010/main" val="30561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Bestimmung der Spur-Geometrien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u="sng" dirty="0"/>
              <a:t>Bestimmung der Spurhüllen</a:t>
            </a:r>
          </a:p>
          <a:p>
            <a:r>
              <a:rPr lang="de-DE" dirty="0"/>
              <a:t>Hüll-Linien definieren Breite einer Spur</a:t>
            </a:r>
          </a:p>
          <a:p>
            <a:r>
              <a:rPr lang="de-DE" dirty="0"/>
              <a:t>Bestimmung der Spurbreite auf Basis des Abstandes paralleler Mittellinien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75" y="3068154"/>
            <a:ext cx="6720410" cy="254317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221423" y="5611332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3.6: Konzept Bestimmung Spurhüllen</a:t>
            </a:r>
          </a:p>
        </p:txBody>
      </p:sp>
    </p:spTree>
    <p:extLst>
      <p:ext uri="{BB962C8B-B14F-4D97-AF65-F5344CB8AC3E}">
        <p14:creationId xmlns:p14="http://schemas.microsoft.com/office/powerpoint/2010/main" val="11455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5302"/>
            <a:ext cx="4141925" cy="31765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71" y="1865302"/>
            <a:ext cx="5579409" cy="317659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97280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Fahrspuren [</a:t>
            </a:r>
            <a:r>
              <a:rPr lang="de-DE" dirty="0" err="1"/>
              <a:t>Makris</a:t>
            </a:r>
            <a:r>
              <a:rPr lang="de-DE" dirty="0"/>
              <a:t> et al., 2005]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576271" y="5041900"/>
            <a:ext cx="4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Fahrspuren [Teng et al., 2015]</a:t>
            </a:r>
          </a:p>
        </p:txBody>
      </p:sp>
    </p:spTree>
    <p:extLst>
      <p:ext uri="{BB962C8B-B14F-4D97-AF65-F5344CB8AC3E}">
        <p14:creationId xmlns:p14="http://schemas.microsoft.com/office/powerpoint/2010/main" val="266684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Stand der Technik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508989" y="1421139"/>
            <a:ext cx="214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2.3: Fahrspuren [</a:t>
            </a:r>
            <a:r>
              <a:rPr lang="de-DE" dirty="0" err="1"/>
              <a:t>Hsieh</a:t>
            </a:r>
            <a:r>
              <a:rPr lang="de-DE" dirty="0"/>
              <a:t> et al., 2006]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21139"/>
            <a:ext cx="7411709" cy="203437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95549"/>
            <a:ext cx="7500621" cy="2130207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597901" y="3695549"/>
            <a:ext cx="224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2.4: Fahrspuren [Hu et al., 2005]</a:t>
            </a:r>
          </a:p>
        </p:txBody>
      </p:sp>
    </p:spTree>
    <p:extLst>
      <p:ext uri="{BB962C8B-B14F-4D97-AF65-F5344CB8AC3E}">
        <p14:creationId xmlns:p14="http://schemas.microsoft.com/office/powerpoint/2010/main" val="2698697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Clusteranalyse der Trajektorien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" y="1397000"/>
            <a:ext cx="4732020" cy="40005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54" y="1409700"/>
            <a:ext cx="4732020" cy="4000500"/>
          </a:xfrm>
          <a:prstGeom prst="rect">
            <a:avLst/>
          </a:prstGeom>
        </p:spPr>
      </p:pic>
      <p:sp>
        <p:nvSpPr>
          <p:cNvPr id="8" name="Pfeil nach rechts 7"/>
          <p:cNvSpPr/>
          <p:nvPr/>
        </p:nvSpPr>
        <p:spPr>
          <a:xfrm>
            <a:off x="5800091" y="3555487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3722449" y="5613400"/>
            <a:ext cx="526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3.2: Clusteranalyse der Trajektorien</a:t>
            </a:r>
          </a:p>
        </p:txBody>
      </p:sp>
    </p:spTree>
    <p:extLst>
      <p:ext uri="{BB962C8B-B14F-4D97-AF65-F5344CB8AC3E}">
        <p14:creationId xmlns:p14="http://schemas.microsoft.com/office/powerpoint/2010/main" val="18647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Integration der Spurerkennung in die MEC-View </a:t>
            </a:r>
            <a:r>
              <a:rPr lang="de-DE" i="1" dirty="0"/>
              <a:t>„</a:t>
            </a:r>
            <a:r>
              <a:rPr lang="de-DE" i="1" dirty="0" err="1"/>
              <a:t>Vehicle-Tracker</a:t>
            </a:r>
            <a:r>
              <a:rPr lang="de-DE" i="1" dirty="0"/>
              <a:t>“</a:t>
            </a:r>
            <a:r>
              <a:rPr lang="de-DE" dirty="0"/>
              <a:t> Anwendung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Erkennung von Fahrspuren in unterschiedlichen </a:t>
            </a:r>
            <a:r>
              <a:rPr lang="de-DE" dirty="0" err="1"/>
              <a:t>Straßentopologien</a:t>
            </a:r>
            <a:endParaRPr lang="de-DE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Landstraßen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Autobahnen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Kreuzungen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Kreisverkehre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Auswertung und Ergebnisse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Spurerkennungs-Algorithmus arbeitet in mehreren Schritten</a:t>
            </a:r>
          </a:p>
          <a:p>
            <a:r>
              <a:rPr lang="de-DE" dirty="0"/>
              <a:t>In jedem Schritt können „Fehler“ auftreten, welche sich fortsetzen</a:t>
            </a:r>
          </a:p>
          <a:p>
            <a:r>
              <a:rPr lang="de-DE" dirty="0"/>
              <a:t>Primäre Anforderung für korrekte Funktionsweise: </a:t>
            </a:r>
          </a:p>
          <a:p>
            <a:pPr marL="0" indent="0" algn="ctr">
              <a:buNone/>
            </a:pPr>
            <a:r>
              <a:rPr lang="de-DE" dirty="0"/>
              <a:t>Ausreichend komplette Trajektorien auf jeder Fahrspur</a:t>
            </a:r>
          </a:p>
          <a:p>
            <a:r>
              <a:rPr lang="de-DE" dirty="0"/>
              <a:t>Standard-Verhalten liefert in den meisten Fällen gute Ergebnisse</a:t>
            </a:r>
          </a:p>
          <a:p>
            <a:r>
              <a:rPr lang="de-DE" dirty="0"/>
              <a:t>Bei Bedarf können Parameter von Benutzer angepasst werden</a:t>
            </a:r>
          </a:p>
        </p:txBody>
      </p:sp>
    </p:spTree>
    <p:extLst>
      <p:ext uri="{BB962C8B-B14F-4D97-AF65-F5344CB8AC3E}">
        <p14:creationId xmlns:p14="http://schemas.microsoft.com/office/powerpoint/2010/main" val="14173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9" y="1747055"/>
            <a:ext cx="6079835" cy="339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83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Hintergrund und Ziele der Arbeit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052493" y="5432311"/>
            <a:ext cx="517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1.1: Fahrspurdefinition mittels Trajektoriedaten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" y="2188362"/>
            <a:ext cx="4500812" cy="2513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 nach rechts 9"/>
          <p:cNvSpPr/>
          <p:nvPr/>
        </p:nvSpPr>
        <p:spPr>
          <a:xfrm>
            <a:off x="4985992" y="3260615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28" y="2063619"/>
            <a:ext cx="5343421" cy="2790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85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1"/>
            <a:ext cx="10058400" cy="497114"/>
          </a:xfrm>
        </p:spPr>
        <p:txBody>
          <a:bodyPr/>
          <a:lstStyle/>
          <a:p>
            <a:r>
              <a:rPr lang="de-DE" dirty="0"/>
              <a:t>Methodik aus dem Gebiet Data-Mining /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2606039" y="1976979"/>
            <a:ext cx="704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Gruppierung von Datenobjekten aufgrund ihrer Eigenschaften und Beziehungen, sodass sich die Objekte in einer Gruppe möglichst stark ähneln und sich von Objekten anderer Gruppen möglichst stark unterscheiden.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1097280" y="3487784"/>
            <a:ext cx="10058400" cy="2364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Ziele:</a:t>
            </a:r>
          </a:p>
          <a:p>
            <a:pPr lvl="1"/>
            <a:r>
              <a:rPr lang="de-DE" dirty="0"/>
              <a:t>Datenverständnis</a:t>
            </a:r>
          </a:p>
          <a:p>
            <a:pPr lvl="1"/>
            <a:r>
              <a:rPr lang="de-DE" dirty="0"/>
              <a:t>Identifikation von „Mustern“ in Daten</a:t>
            </a:r>
          </a:p>
          <a:p>
            <a:pPr lvl="1"/>
            <a:r>
              <a:rPr lang="de-DE" dirty="0"/>
              <a:t>Weiterverarbeitung der einzelnen Cluster</a:t>
            </a:r>
          </a:p>
          <a:p>
            <a:r>
              <a:rPr lang="de-DE" dirty="0"/>
              <a:t>Einsetzbar in unterschiedlichsten Anwendungsgebieten</a:t>
            </a:r>
          </a:p>
          <a:p>
            <a:r>
              <a:rPr lang="de-DE" dirty="0"/>
              <a:t>Große Vielfalt an Clustering-Verfahren existiert</a:t>
            </a:r>
          </a:p>
        </p:txBody>
      </p:sp>
    </p:spTree>
    <p:extLst>
      <p:ext uri="{BB962C8B-B14F-4D97-AF65-F5344CB8AC3E}">
        <p14:creationId xmlns:p14="http://schemas.microsoft.com/office/powerpoint/2010/main" val="1813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>
          <a:xfrm>
            <a:off x="1358220" y="1885995"/>
            <a:ext cx="3981497" cy="358734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4"/>
          <a:stretch/>
        </p:blipFill>
        <p:spPr>
          <a:xfrm>
            <a:off x="6844937" y="1902238"/>
            <a:ext cx="3913333" cy="3554856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765938" y="3495003"/>
            <a:ext cx="652778" cy="369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4168157" y="5773773"/>
            <a:ext cx="384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2.1: Beispiel Cluster-Identifikation</a:t>
            </a:r>
          </a:p>
        </p:txBody>
      </p:sp>
    </p:spTree>
    <p:extLst>
      <p:ext uri="{BB962C8B-B14F-4D97-AF65-F5344CB8AC3E}">
        <p14:creationId xmlns:p14="http://schemas.microsoft.com/office/powerpoint/2010/main" val="7945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Grundlagen Clusteranalyse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97000"/>
            <a:ext cx="10058400" cy="484051"/>
          </a:xfrm>
        </p:spPr>
        <p:txBody>
          <a:bodyPr/>
          <a:lstStyle/>
          <a:p>
            <a:pPr marL="0" indent="0">
              <a:buNone/>
            </a:pPr>
            <a:r>
              <a:rPr lang="de-DE" b="1" u="sng" dirty="0"/>
              <a:t>Ablauf einer Clusteranalyse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Masterarbeit Steffen Schmid - Hochschule Furtwangen - IT-Designers GmbH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54600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Feature Selektion</a:t>
            </a:r>
          </a:p>
        </p:txBody>
      </p:sp>
      <p:sp>
        <p:nvSpPr>
          <p:cNvPr id="9" name="Rechteck 8"/>
          <p:cNvSpPr/>
          <p:nvPr/>
        </p:nvSpPr>
        <p:spPr>
          <a:xfrm>
            <a:off x="3181523" y="3078581"/>
            <a:ext cx="1566000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de-DE" dirty="0"/>
              <a:t>Feature Transformation</a:t>
            </a:r>
          </a:p>
        </p:txBody>
      </p:sp>
      <p:sp>
        <p:nvSpPr>
          <p:cNvPr id="10" name="Rechteck 9"/>
          <p:cNvSpPr/>
          <p:nvPr/>
        </p:nvSpPr>
        <p:spPr>
          <a:xfrm>
            <a:off x="5208444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235366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Distanz-messung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9262288" y="3078581"/>
            <a:ext cx="1567543" cy="783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Clustering</a:t>
            </a:r>
          </a:p>
        </p:txBody>
      </p:sp>
      <p:cxnSp>
        <p:nvCxnSpPr>
          <p:cNvPr id="18" name="Gerade Verbindung mit Pfeil 17"/>
          <p:cNvCxnSpPr>
            <a:stCxn id="7" idx="3"/>
          </p:cNvCxnSpPr>
          <p:nvPr/>
        </p:nvCxnSpPr>
        <p:spPr>
          <a:xfrm>
            <a:off x="2722143" y="3470467"/>
            <a:ext cx="459379" cy="4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3"/>
            <a:endCxn id="10" idx="1"/>
          </p:cNvCxnSpPr>
          <p:nvPr/>
        </p:nvCxnSpPr>
        <p:spPr>
          <a:xfrm>
            <a:off x="4747523" y="3470467"/>
            <a:ext cx="4609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endCxn id="11" idx="1"/>
          </p:cNvCxnSpPr>
          <p:nvPr/>
        </p:nvCxnSpPr>
        <p:spPr>
          <a:xfrm>
            <a:off x="6775987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1" idx="3"/>
            <a:endCxn id="16" idx="1"/>
          </p:cNvCxnSpPr>
          <p:nvPr/>
        </p:nvCxnSpPr>
        <p:spPr>
          <a:xfrm>
            <a:off x="8802909" y="3470467"/>
            <a:ext cx="4593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6" idx="3"/>
          </p:cNvCxnSpPr>
          <p:nvPr/>
        </p:nvCxnSpPr>
        <p:spPr>
          <a:xfrm>
            <a:off x="10829831" y="3470467"/>
            <a:ext cx="10181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endCxn id="7" idx="1"/>
          </p:cNvCxnSpPr>
          <p:nvPr/>
        </p:nvCxnSpPr>
        <p:spPr>
          <a:xfrm>
            <a:off x="169817" y="3470467"/>
            <a:ext cx="9847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16" idx="2"/>
            <a:endCxn id="7" idx="2"/>
          </p:cNvCxnSpPr>
          <p:nvPr/>
        </p:nvCxnSpPr>
        <p:spPr>
          <a:xfrm rot="5400000">
            <a:off x="5992216" y="-191491"/>
            <a:ext cx="12700" cy="8107688"/>
          </a:xfrm>
          <a:prstGeom prst="bentConnector3">
            <a:avLst>
              <a:gd name="adj1" fmla="val 62228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endCxn id="10" idx="2"/>
          </p:cNvCxnSpPr>
          <p:nvPr/>
        </p:nvCxnSpPr>
        <p:spPr>
          <a:xfrm flipH="1" flipV="1">
            <a:off x="5992216" y="3862353"/>
            <a:ext cx="6350" cy="783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1" idx="2"/>
          </p:cNvCxnSpPr>
          <p:nvPr/>
        </p:nvCxnSpPr>
        <p:spPr>
          <a:xfrm flipV="1">
            <a:off x="8019137" y="3862353"/>
            <a:ext cx="1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>
            <a:off x="136420" y="2755415"/>
            <a:ext cx="83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Roh-Daten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10938523" y="3032414"/>
            <a:ext cx="83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Cluster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5417268" y="4780461"/>
            <a:ext cx="11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Feedback</a:t>
            </a:r>
          </a:p>
        </p:txBody>
      </p:sp>
      <p:cxnSp>
        <p:nvCxnSpPr>
          <p:cNvPr id="65" name="Gerade Verbindung mit Pfeil 64"/>
          <p:cNvCxnSpPr>
            <a:endCxn id="9" idx="2"/>
          </p:cNvCxnSpPr>
          <p:nvPr/>
        </p:nvCxnSpPr>
        <p:spPr>
          <a:xfrm flipH="1" flipV="1">
            <a:off x="3964523" y="3862353"/>
            <a:ext cx="6586" cy="77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/>
          <p:cNvSpPr txBox="1"/>
          <p:nvPr/>
        </p:nvSpPr>
        <p:spPr>
          <a:xfrm>
            <a:off x="4187625" y="5586786"/>
            <a:ext cx="36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Abb. 2.2: Ablauf einer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22795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6" grpId="0" animBg="1"/>
      <p:bldP spid="55" grpId="0"/>
      <p:bldP spid="56" grpId="0"/>
      <p:bldP spid="57" grpId="0"/>
      <p:bldP spid="6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TM02900688[[fn=Facette]]</Template>
  <TotalTime>0</TotalTime>
  <Words>1941</Words>
  <Application>Microsoft Office PowerPoint</Application>
  <PresentationFormat>Breitbild</PresentationFormat>
  <Paragraphs>347</Paragraphs>
  <Slides>40</Slides>
  <Notes>28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Wingdings 2</vt:lpstr>
      <vt:lpstr>HDOfficeLightV0</vt:lpstr>
      <vt:lpstr>1_HDOfficeLightV0</vt:lpstr>
      <vt:lpstr>Rückblick</vt:lpstr>
      <vt:lpstr>Clustering und dessen Einsatz bei einer automatischen Fahrspurerkennung  Masterarbeit</vt:lpstr>
      <vt:lpstr>Gliederung</vt:lpstr>
      <vt:lpstr>1. Hintergrund und Ziele der Arbeit</vt:lpstr>
      <vt:lpstr>1. Hintergrund und Ziele der Arbeit</vt:lpstr>
      <vt:lpstr>1. Hintergrund und Ziele der Arbeit</vt:lpstr>
      <vt:lpstr>1. Hintergrund und Ziele der Arbeit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2. Grundlagen Clusteranalyse</vt:lpstr>
      <vt:lpstr>3. Realisierung der Fahrspurerkennung</vt:lpstr>
      <vt:lpstr>3.1 Vorverarbeitung der Trajektoriedaten</vt:lpstr>
      <vt:lpstr>3.2 Clusteranalyse der Trajektorien</vt:lpstr>
      <vt:lpstr>3.2 Clusteranalyse der Trajektorien</vt:lpstr>
      <vt:lpstr>3.3 Bestimmung der Spur-Geometrien</vt:lpstr>
      <vt:lpstr>3.3 Bestimmung der Spur-Geometrien</vt:lpstr>
      <vt:lpstr>3.3 Bestimmung der Spur-Geometrien</vt:lpstr>
      <vt:lpstr>3.4 Partitionierung der Spuren</vt:lpstr>
      <vt:lpstr>4. Ergebnisse der Spurerkennung</vt:lpstr>
      <vt:lpstr>4. Ergebnisse der Spurerkennung</vt:lpstr>
      <vt:lpstr>4. Ergebnisse der Spurerkennung</vt:lpstr>
      <vt:lpstr>4. Ergebnisse der Spurerkennung</vt:lpstr>
      <vt:lpstr>4. Ergebnisse der Spurerkennung</vt:lpstr>
      <vt:lpstr>5. Fazit</vt:lpstr>
      <vt:lpstr>Fragen &amp; Feedback</vt:lpstr>
      <vt:lpstr>Quellen und Referenzen</vt:lpstr>
      <vt:lpstr>Quellen und Referenzen</vt:lpstr>
      <vt:lpstr>5. Fazit und Ausblick</vt:lpstr>
      <vt:lpstr>2. Überblick Modul Spurerkennung</vt:lpstr>
      <vt:lpstr>3.1 Vorverarbeitung der Trajektoriedaten</vt:lpstr>
      <vt:lpstr>3.4 Partitionierung der Spuren</vt:lpstr>
      <vt:lpstr>2. Stand der Technik</vt:lpstr>
      <vt:lpstr>3.3 Bestimmung der Spur-Geometrien</vt:lpstr>
      <vt:lpstr>3.3 Bestimmung der Spur-Geometrien</vt:lpstr>
      <vt:lpstr>2. Stand der Technik</vt:lpstr>
      <vt:lpstr>2. Stand der Technik</vt:lpstr>
      <vt:lpstr>3.2 Clusteranalyse der Trajektorien</vt:lpstr>
      <vt:lpstr>4. Auswertung und 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Masterarbeit –   Fahrspurerkennung in Luftaufnahmen mittels Fahrzeugtrajektorien</dc:title>
  <dc:creator>Steffen Schmid</dc:creator>
  <cp:lastModifiedBy>Steffen Schmid</cp:lastModifiedBy>
  <cp:revision>121</cp:revision>
  <dcterms:created xsi:type="dcterms:W3CDTF">2019-01-02T07:27:27Z</dcterms:created>
  <dcterms:modified xsi:type="dcterms:W3CDTF">2019-01-13T09:17:12Z</dcterms:modified>
</cp:coreProperties>
</file>